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5" r:id="rId2"/>
    <p:sldId id="257" r:id="rId3"/>
    <p:sldId id="299" r:id="rId4"/>
    <p:sldId id="300" r:id="rId5"/>
    <p:sldId id="301" r:id="rId6"/>
    <p:sldId id="298" r:id="rId7"/>
    <p:sldId id="294" r:id="rId8"/>
    <p:sldId id="297" r:id="rId9"/>
    <p:sldId id="296" r:id="rId10"/>
    <p:sldId id="295" r:id="rId11"/>
    <p:sldId id="302" r:id="rId12"/>
    <p:sldId id="303" r:id="rId13"/>
    <p:sldId id="30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57"/>
            <p14:sldId id="299"/>
            <p14:sldId id="300"/>
            <p14:sldId id="301"/>
            <p14:sldId id="298"/>
            <p14:sldId id="294"/>
            <p14:sldId id="297"/>
            <p14:sldId id="296"/>
            <p14:sldId id="295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3810"/>
    <a:srgbClr val="102C54"/>
    <a:srgbClr val="E9F1FA"/>
    <a:srgbClr val="F6F9FE"/>
    <a:srgbClr val="563838"/>
    <a:srgbClr val="3A270B"/>
    <a:srgbClr val="A9C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6560"/>
  </p:normalViewPr>
  <p:slideViewPr>
    <p:cSldViewPr snapToGrid="0">
      <p:cViewPr varScale="1">
        <p:scale>
          <a:sx n="92" d="100"/>
          <a:sy n="92" d="100"/>
        </p:scale>
        <p:origin x="1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each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event 8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competions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one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short and free.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scores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obtained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in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performances (short and free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transitions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77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transitions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transitions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transitions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The score of a performance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determined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the sum of the points of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those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specific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athletic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gestures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Components are more general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related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performance,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such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transitions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give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 score from -3 to +3.</a:t>
            </a:r>
          </a:p>
          <a:p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proportional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to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it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may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differ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12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among</a:t>
            </a:r>
            <a:r>
              <a:rPr lang="it-IT" sz="12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events.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B3393-B803-A043-8803-8AEECE40B597}" type="datetimeFigureOut">
              <a:rPr lang="it-IT" smtClean="0"/>
              <a:t>23/12/22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isu.org/figure-skating/rules/fsk-judging-syste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figureskating.org/about/scoring-system" TargetMode="External"/><Relationship Id="rId5" Type="http://schemas.openxmlformats.org/officeDocument/2006/relationships/hyperlink" Target="https://en.wikipedia.org/wiki/ISU_Judging_System#:~:text=The%20seven%20elements%20required%20of,spiral%2C%20and%20one%20step%20sequence" TargetMode="External"/><Relationship Id="rId4" Type="http://schemas.openxmlformats.org/officeDocument/2006/relationships/hyperlink" Target="https://github.com/BuzzFeedNews/2018-02-figure-skating-analysi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zzFeedNews/2018-02-figure-skating-analysi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551132" y="2023809"/>
            <a:ext cx="7093910" cy="2810381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366008" y="2530307"/>
            <a:ext cx="7459980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 VISUALISATION PROJECT</a:t>
            </a:r>
            <a:br>
              <a:rPr lang="en-US" sz="28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28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3" y="3211136"/>
            <a:ext cx="4759891" cy="12464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400" i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254685" y="1791222"/>
            <a:ext cx="7665929" cy="3269293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EBED88-C181-1243-7E5D-DA89B8A6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DDB8DC6-8FDB-6729-7B70-1B1CA969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714375"/>
          </a:xfrm>
          <a:noFill/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37310" y="1298585"/>
            <a:ext cx="994756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brainstorming: Insogna,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: Insogna.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Zagni.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Insogna, Zagni.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DDB8DC6-8FDB-6729-7B70-1B1CA969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714375"/>
          </a:xfrm>
          <a:noFill/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37310" y="1298585"/>
            <a:ext cx="9947563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5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6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7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DDB8DC6-8FDB-6729-7B70-1B1CA969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714375"/>
          </a:xfrm>
          <a:noFill/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37310" y="1298585"/>
            <a:ext cx="9947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 image:</a:t>
            </a:r>
          </a:p>
          <a:p>
            <a:r>
              <a:rPr lang="it-IT" sz="2400" dirty="0">
                <a:solidFill>
                  <a:srgbClr val="0563C1"/>
                </a:solidFill>
                <a:latin typeface="Avenir Next Condensed" panose="020B05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(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premium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license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DDB8DC6-8FDB-6729-7B70-1B1CA969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714375"/>
          </a:xfrm>
          <a:noFill/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2800" dirty="0">
                <a:solidFill>
                  <a:srgbClr val="543810"/>
                </a:solidFill>
                <a:latin typeface="+mn-lt"/>
              </a:rPr>
              <a:t>  </a:t>
            </a: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INTRODUCTION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/>
          <p:nvPr/>
        </p:nvSpPr>
        <p:spPr>
          <a:xfrm>
            <a:off x="580183" y="2762667"/>
            <a:ext cx="113110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dataset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contains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17 m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ajor international </a:t>
            </a:r>
            <a:r>
              <a:rPr lang="it-IT" sz="2400" b="1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events of figure skating 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from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October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2016 to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December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2017.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Dataset source: 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hlinkClick r:id="rId3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DDB8DC6-8FDB-6729-7B70-1B1CA969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714375"/>
          </a:xfrm>
          <a:noFill/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 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03339" y="2383406"/>
            <a:ext cx="11486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In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each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event 8 </a:t>
            </a:r>
            <a:r>
              <a:rPr lang="it-IT" sz="2400" b="1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compete: Ladies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, Men,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Ice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dance,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Pairs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their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respective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junior groups.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competions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have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over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one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short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(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)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= short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score+ free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program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score.</a:t>
            </a: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DDB8DC6-8FDB-6729-7B70-1B1CA969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714375"/>
          </a:xfrm>
          <a:noFill/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425886" y="1256633"/>
            <a:ext cx="1148636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each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performance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b="1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b="1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Performance score =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+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Examples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spins. 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Examples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of the music, skating skills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transitions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Element’s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=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element’s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base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+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score,              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∈ [ -3, +3]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Component score =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*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score,                                         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judge’s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score ∈ [ 0.25, 10]</a:t>
            </a: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0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DDB8DC6-8FDB-6729-7B70-1B1CA969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714375"/>
          </a:xfrm>
          <a:noFill/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637309" y="869094"/>
            <a:ext cx="994756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informations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element_base_value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total_element_score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total_component_score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rank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  <a:cs typeface="Consolas" panose="020B0609020204030204" pitchFamily="49" charset="0"/>
              </a:rPr>
              <a:t>…</a:t>
            </a:r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dataset and code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DDB8DC6-8FDB-6729-7B70-1B1CA969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714375"/>
          </a:xfrm>
          <a:noFill/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2800" dirty="0">
                <a:solidFill>
                  <a:srgbClr val="543810"/>
                </a:solidFill>
                <a:latin typeface="+mn-lt"/>
              </a:rPr>
              <a:t>  </a:t>
            </a: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/>
          <p:nvPr/>
        </p:nvSpPr>
        <p:spPr>
          <a:xfrm>
            <a:off x="1641291" y="2602629"/>
            <a:ext cx="836738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Are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more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in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ranking?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Which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present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most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difficult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how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do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they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rank</a:t>
            </a: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111B0AF-4C4F-9D95-8687-2A75DC2B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99" y="469889"/>
            <a:ext cx="11160000" cy="59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EE95662-6D04-F528-A0D9-E7EE55DA1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6398"/>
            <a:ext cx="11160000" cy="594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076D50-0E27-295C-1E66-4B50E18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04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9246</TotalTime>
  <Words>999</Words>
  <Application>Microsoft Macintosh PowerPoint</Application>
  <PresentationFormat>Widescreen</PresentationFormat>
  <Paragraphs>95</Paragraphs>
  <Slides>13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Avenir Next Condensed</vt:lpstr>
      <vt:lpstr>Avenir Next Condensed Demi Bold</vt:lpstr>
      <vt:lpstr>Calibri</vt:lpstr>
      <vt:lpstr>Calibri Light</vt:lpstr>
      <vt:lpstr>Wingdings</vt:lpstr>
      <vt:lpstr>Tema di Office</vt:lpstr>
      <vt:lpstr>Presentazione standard di PowerPoint</vt:lpstr>
      <vt:lpstr>  INTRODUCTION</vt:lpstr>
      <vt:lpstr> HOW DOES AN EVENT WORK?</vt:lpstr>
      <vt:lpstr>HOW TO CALCULATE THE SCORES?</vt:lpstr>
      <vt:lpstr>DATASET</vt:lpstr>
      <vt:lpstr>  QUESTIONS ADDRESSED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INSOGNA VALERIA [SM3500504]</cp:lastModifiedBy>
  <cp:revision>32</cp:revision>
  <dcterms:created xsi:type="dcterms:W3CDTF">2022-12-05T09:52:32Z</dcterms:created>
  <dcterms:modified xsi:type="dcterms:W3CDTF">2022-12-23T11:33:05Z</dcterms:modified>
</cp:coreProperties>
</file>